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82" r:id="rId13"/>
    <p:sldId id="266" r:id="rId14"/>
    <p:sldId id="272" r:id="rId15"/>
    <p:sldId id="273" r:id="rId16"/>
    <p:sldId id="268" r:id="rId17"/>
    <p:sldId id="269" r:id="rId18"/>
    <p:sldId id="270" r:id="rId19"/>
    <p:sldId id="271" r:id="rId20"/>
    <p:sldId id="274" r:id="rId21"/>
    <p:sldId id="275" r:id="rId22"/>
    <p:sldId id="276" r:id="rId23"/>
    <p:sldId id="291" r:id="rId24"/>
    <p:sldId id="277" r:id="rId25"/>
    <p:sldId id="278" r:id="rId26"/>
    <p:sldId id="279" r:id="rId27"/>
    <p:sldId id="283" r:id="rId28"/>
    <p:sldId id="280" r:id="rId29"/>
    <p:sldId id="284" r:id="rId30"/>
    <p:sldId id="286" r:id="rId31"/>
    <p:sldId id="287" r:id="rId32"/>
    <p:sldId id="288" r:id="rId33"/>
    <p:sldId id="289" r:id="rId34"/>
    <p:sldId id="290" r:id="rId3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6A92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576F-B704-47C8-B6D2-A145F30FE2B6}" type="datetimeFigureOut">
              <a:rPr lang="nl-NL" smtClean="0"/>
              <a:t>15-10-2015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DF9E-CC79-4ECB-949F-D3790738E4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8981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576F-B704-47C8-B6D2-A145F30FE2B6}" type="datetimeFigureOut">
              <a:rPr lang="nl-NL" smtClean="0"/>
              <a:t>15-10-2015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DF9E-CC79-4ECB-949F-D3790738E4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19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576F-B704-47C8-B6D2-A145F30FE2B6}" type="datetimeFigureOut">
              <a:rPr lang="nl-NL" smtClean="0"/>
              <a:t>15-10-2015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DF9E-CC79-4ECB-949F-D3790738E4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0670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576F-B704-47C8-B6D2-A145F30FE2B6}" type="datetimeFigureOut">
              <a:rPr lang="nl-NL" smtClean="0"/>
              <a:t>15-10-2015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DF9E-CC79-4ECB-949F-D3790738E4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4484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576F-B704-47C8-B6D2-A145F30FE2B6}" type="datetimeFigureOut">
              <a:rPr lang="nl-NL" smtClean="0"/>
              <a:t>15-10-2015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DF9E-CC79-4ECB-949F-D3790738E4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2237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576F-B704-47C8-B6D2-A145F30FE2B6}" type="datetimeFigureOut">
              <a:rPr lang="nl-NL" smtClean="0"/>
              <a:t>15-10-2015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DF9E-CC79-4ECB-949F-D3790738E4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7688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576F-B704-47C8-B6D2-A145F30FE2B6}" type="datetimeFigureOut">
              <a:rPr lang="nl-NL" smtClean="0"/>
              <a:t>15-10-2015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DF9E-CC79-4ECB-949F-D3790738E4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5551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576F-B704-47C8-B6D2-A145F30FE2B6}" type="datetimeFigureOut">
              <a:rPr lang="nl-NL" smtClean="0"/>
              <a:t>15-10-2015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DF9E-CC79-4ECB-949F-D3790738E4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901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576F-B704-47C8-B6D2-A145F30FE2B6}" type="datetimeFigureOut">
              <a:rPr lang="nl-NL" smtClean="0"/>
              <a:t>15-10-2015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DF9E-CC79-4ECB-949F-D3790738E4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0894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576F-B704-47C8-B6D2-A145F30FE2B6}" type="datetimeFigureOut">
              <a:rPr lang="nl-NL" smtClean="0"/>
              <a:t>15-10-2015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DF9E-CC79-4ECB-949F-D3790738E4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9231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576F-B704-47C8-B6D2-A145F30FE2B6}" type="datetimeFigureOut">
              <a:rPr lang="nl-NL" smtClean="0"/>
              <a:t>15-10-2015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DDF9E-CC79-4ECB-949F-D3790738E4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3696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D576F-B704-47C8-B6D2-A145F30FE2B6}" type="datetimeFigureOut">
              <a:rPr lang="nl-NL" smtClean="0"/>
              <a:t>15-10-2015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DDF9E-CC79-4ECB-949F-D3790738E4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53009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89" y="44527"/>
            <a:ext cx="7863549" cy="683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2683" y="692696"/>
            <a:ext cx="7772400" cy="1470025"/>
          </a:xfrm>
        </p:spPr>
        <p:txBody>
          <a:bodyPr>
            <a:noAutofit/>
          </a:bodyPr>
          <a:lstStyle/>
          <a:p>
            <a:r>
              <a:rPr lang="nl-NL" sz="6000" dirty="0" smtClean="0">
                <a:solidFill>
                  <a:srgbClr val="00B0F0"/>
                </a:solidFill>
              </a:rPr>
              <a:t>1 Het nieuwe wereldbeeld</a:t>
            </a:r>
            <a:endParaRPr lang="nl-NL" sz="6000" dirty="0">
              <a:solidFill>
                <a:srgbClr val="00B0F0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197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1924                                            1929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6632"/>
            <a:ext cx="4725491" cy="6606512"/>
          </a:xfrm>
        </p:spPr>
      </p:pic>
    </p:spTree>
    <p:extLst>
      <p:ext uri="{BB962C8B-B14F-4D97-AF65-F5344CB8AC3E}">
        <p14:creationId xmlns:p14="http://schemas.microsoft.com/office/powerpoint/2010/main" val="2047955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1990 </a:t>
            </a:r>
            <a:r>
              <a:rPr lang="nl-NL" dirty="0" err="1" smtClean="0"/>
              <a:t>nasa</a:t>
            </a:r>
            <a:r>
              <a:rPr lang="nl-NL" dirty="0" smtClean="0"/>
              <a:t> </a:t>
            </a:r>
            <a:r>
              <a:rPr lang="nl-NL" dirty="0" err="1" smtClean="0"/>
              <a:t>voyager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0" y="1812131"/>
            <a:ext cx="7302500" cy="4102100"/>
          </a:xfrm>
        </p:spPr>
      </p:pic>
    </p:spTree>
    <p:extLst>
      <p:ext uri="{BB962C8B-B14F-4D97-AF65-F5344CB8AC3E}">
        <p14:creationId xmlns:p14="http://schemas.microsoft.com/office/powerpoint/2010/main" val="2633676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3730" y="0"/>
            <a:ext cx="9738218" cy="7037486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totaalvisie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93498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0"/>
            <a:ext cx="4464496" cy="6849637"/>
          </a:xfrm>
        </p:spPr>
      </p:pic>
    </p:spTree>
    <p:extLst>
      <p:ext uri="{BB962C8B-B14F-4D97-AF65-F5344CB8AC3E}">
        <p14:creationId xmlns:p14="http://schemas.microsoft.com/office/powerpoint/2010/main" val="115265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0"/>
            <a:ext cx="5066078" cy="685800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74440" cy="5890666"/>
          </a:xfrm>
        </p:spPr>
        <p:txBody>
          <a:bodyPr vert="wordArtVert">
            <a:normAutofit fontScale="90000"/>
          </a:bodyPr>
          <a:lstStyle/>
          <a:p>
            <a:r>
              <a:rPr lang="nl-NL" dirty="0" smtClean="0"/>
              <a:t>gevolgen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6804248" y="4797152"/>
            <a:ext cx="18072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200" dirty="0" smtClean="0"/>
              <a:t>Toename </a:t>
            </a:r>
          </a:p>
          <a:p>
            <a:pPr algn="ctr"/>
            <a:r>
              <a:rPr lang="nl-NL" sz="3200" dirty="0" smtClean="0"/>
              <a:t>van </a:t>
            </a:r>
          </a:p>
          <a:p>
            <a:pPr algn="ctr"/>
            <a:r>
              <a:rPr lang="nl-NL" sz="3200" dirty="0" smtClean="0"/>
              <a:t>ongeloof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173812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47664" y="5445224"/>
            <a:ext cx="6912768" cy="9361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6000" dirty="0" smtClean="0"/>
              <a:t>Het verloren paradijs</a:t>
            </a:r>
            <a:endParaRPr lang="nl-NL" sz="600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018456" cy="6106690"/>
          </a:xfrm>
        </p:spPr>
        <p:txBody>
          <a:bodyPr vert="wordArtVert">
            <a:normAutofit fontScale="90000"/>
          </a:bodyPr>
          <a:lstStyle/>
          <a:p>
            <a:r>
              <a:rPr lang="nl-NL" dirty="0" smtClean="0"/>
              <a:t>gevolgen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76672"/>
            <a:ext cx="4751408" cy="480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75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0"/>
            <a:ext cx="4896544" cy="685800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/>
              <a:t>   </a:t>
            </a:r>
            <a:r>
              <a:rPr lang="nl-NL" sz="6000" dirty="0" smtClean="0">
                <a:solidFill>
                  <a:srgbClr val="66CCFF"/>
                </a:solidFill>
              </a:rPr>
              <a:t>2         Hoe zijn we kerk? </a:t>
            </a:r>
            <a:endParaRPr lang="nl-NL" sz="6000" dirty="0">
              <a:solidFill>
                <a:srgbClr val="66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37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-6571"/>
            <a:ext cx="5400600" cy="6802703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Hoe zijn wij kerk?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82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09" y="476672"/>
            <a:ext cx="9178365" cy="5831549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56990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latin typeface="Kristen ITC" panose="03050502040202030202" pitchFamily="66" charset="0"/>
              </a:rPr>
              <a:t/>
            </a:r>
            <a:br>
              <a:rPr lang="nl-NL" dirty="0" smtClean="0">
                <a:latin typeface="Kristen ITC" panose="03050502040202030202" pitchFamily="66" charset="0"/>
              </a:rPr>
            </a:br>
            <a:r>
              <a:rPr lang="nl-NL" dirty="0">
                <a:latin typeface="Kristen ITC" panose="03050502040202030202" pitchFamily="66" charset="0"/>
              </a:rPr>
              <a:t/>
            </a:r>
            <a:br>
              <a:rPr lang="nl-NL" dirty="0">
                <a:latin typeface="Kristen ITC" panose="03050502040202030202" pitchFamily="66" charset="0"/>
              </a:rPr>
            </a:br>
            <a:r>
              <a:rPr lang="nl-NL" dirty="0" smtClean="0">
                <a:latin typeface="Kristen ITC" panose="03050502040202030202" pitchFamily="66" charset="0"/>
              </a:rPr>
              <a:t/>
            </a:r>
            <a:br>
              <a:rPr lang="nl-NL" dirty="0" smtClean="0">
                <a:latin typeface="Kristen ITC" panose="03050502040202030202" pitchFamily="66" charset="0"/>
              </a:rPr>
            </a:br>
            <a:r>
              <a:rPr lang="nl-NL" dirty="0">
                <a:latin typeface="Kristen ITC" panose="03050502040202030202" pitchFamily="66" charset="0"/>
              </a:rPr>
              <a:t/>
            </a:r>
            <a:br>
              <a:rPr lang="nl-NL" dirty="0">
                <a:latin typeface="Kristen ITC" panose="03050502040202030202" pitchFamily="66" charset="0"/>
              </a:rPr>
            </a:br>
            <a:r>
              <a:rPr lang="nl-NL" dirty="0" smtClean="0">
                <a:latin typeface="Kristen ITC" panose="03050502040202030202" pitchFamily="66" charset="0"/>
              </a:rPr>
              <a:t/>
            </a:r>
            <a:br>
              <a:rPr lang="nl-NL" dirty="0" smtClean="0">
                <a:latin typeface="Kristen ITC" panose="03050502040202030202" pitchFamily="66" charset="0"/>
              </a:rPr>
            </a:br>
            <a:r>
              <a:rPr lang="nl-NL" dirty="0">
                <a:latin typeface="Kristen ITC" panose="03050502040202030202" pitchFamily="66" charset="0"/>
              </a:rPr>
              <a:t/>
            </a:r>
            <a:br>
              <a:rPr lang="nl-NL" dirty="0">
                <a:latin typeface="Kristen ITC" panose="03050502040202030202" pitchFamily="66" charset="0"/>
              </a:rPr>
            </a:br>
            <a:r>
              <a:rPr lang="nl-NL" dirty="0" smtClean="0">
                <a:latin typeface="Kristen ITC" panose="03050502040202030202" pitchFamily="66" charset="0"/>
              </a:rPr>
              <a:t/>
            </a:r>
            <a:br>
              <a:rPr lang="nl-NL" dirty="0" smtClean="0">
                <a:latin typeface="Kristen ITC" panose="03050502040202030202" pitchFamily="66" charset="0"/>
              </a:rPr>
            </a:br>
            <a:r>
              <a:rPr lang="nl-NL" dirty="0">
                <a:latin typeface="Kristen ITC" panose="03050502040202030202" pitchFamily="66" charset="0"/>
              </a:rPr>
              <a:t/>
            </a:r>
            <a:br>
              <a:rPr lang="nl-NL" dirty="0">
                <a:latin typeface="Kristen ITC" panose="03050502040202030202" pitchFamily="66" charset="0"/>
              </a:rPr>
            </a:br>
            <a:r>
              <a:rPr lang="nl-NL" dirty="0" smtClean="0">
                <a:latin typeface="Kristen ITC" panose="03050502040202030202" pitchFamily="66" charset="0"/>
              </a:rPr>
              <a:t/>
            </a:r>
            <a:br>
              <a:rPr lang="nl-NL" dirty="0" smtClean="0">
                <a:latin typeface="Kristen ITC" panose="03050502040202030202" pitchFamily="66" charset="0"/>
              </a:rPr>
            </a:br>
            <a:r>
              <a:rPr lang="nl-NL" dirty="0">
                <a:latin typeface="Kristen ITC" panose="03050502040202030202" pitchFamily="66" charset="0"/>
              </a:rPr>
              <a:t/>
            </a:r>
            <a:br>
              <a:rPr lang="nl-NL" dirty="0">
                <a:latin typeface="Kristen ITC" panose="03050502040202030202" pitchFamily="66" charset="0"/>
              </a:rPr>
            </a:br>
            <a:r>
              <a:rPr lang="nl-NL" dirty="0" smtClean="0">
                <a:latin typeface="Kristen ITC" panose="03050502040202030202" pitchFamily="66" charset="0"/>
              </a:rPr>
              <a:t/>
            </a:r>
            <a:br>
              <a:rPr lang="nl-NL" dirty="0" smtClean="0">
                <a:latin typeface="Kristen ITC" panose="03050502040202030202" pitchFamily="66" charset="0"/>
              </a:rPr>
            </a:br>
            <a:r>
              <a:rPr lang="nl-NL" dirty="0">
                <a:latin typeface="Kristen ITC" panose="03050502040202030202" pitchFamily="66" charset="0"/>
              </a:rPr>
              <a:t/>
            </a:r>
            <a:br>
              <a:rPr lang="nl-NL" dirty="0">
                <a:latin typeface="Kristen ITC" panose="03050502040202030202" pitchFamily="66" charset="0"/>
              </a:rPr>
            </a:br>
            <a:r>
              <a:rPr lang="nl-NL" dirty="0" smtClean="0">
                <a:latin typeface="Kristen ITC" panose="03050502040202030202" pitchFamily="66" charset="0"/>
              </a:rPr>
              <a:t/>
            </a:r>
            <a:br>
              <a:rPr lang="nl-NL" dirty="0" smtClean="0">
                <a:latin typeface="Kristen ITC" panose="03050502040202030202" pitchFamily="66" charset="0"/>
              </a:rPr>
            </a:br>
            <a:r>
              <a:rPr lang="nl-NL" dirty="0">
                <a:latin typeface="Kristen ITC" panose="03050502040202030202" pitchFamily="66" charset="0"/>
              </a:rPr>
              <a:t/>
            </a:r>
            <a:br>
              <a:rPr lang="nl-NL" dirty="0">
                <a:latin typeface="Kristen ITC" panose="03050502040202030202" pitchFamily="66" charset="0"/>
              </a:rPr>
            </a:br>
            <a:r>
              <a:rPr lang="nl-NL" dirty="0" smtClean="0">
                <a:latin typeface="Kristen ITC" panose="03050502040202030202" pitchFamily="66" charset="0"/>
              </a:rPr>
              <a:t/>
            </a:r>
            <a:br>
              <a:rPr lang="nl-NL" dirty="0" smtClean="0">
                <a:latin typeface="Kristen ITC" panose="03050502040202030202" pitchFamily="66" charset="0"/>
              </a:rPr>
            </a:br>
            <a:r>
              <a:rPr lang="nl-NL" dirty="0">
                <a:latin typeface="Kristen ITC" panose="03050502040202030202" pitchFamily="66" charset="0"/>
              </a:rPr>
              <a:t/>
            </a:r>
            <a:br>
              <a:rPr lang="nl-NL" dirty="0">
                <a:latin typeface="Kristen ITC" panose="03050502040202030202" pitchFamily="66" charset="0"/>
              </a:rPr>
            </a:br>
            <a:r>
              <a:rPr lang="nl-NL" dirty="0" smtClean="0">
                <a:latin typeface="Kristen ITC" panose="03050502040202030202" pitchFamily="66" charset="0"/>
              </a:rPr>
              <a:t>Open geloven</a:t>
            </a:r>
            <a:endParaRPr lang="nl-NL" dirty="0"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72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/>
          </a:bodyPr>
          <a:lstStyle/>
          <a:p>
            <a:r>
              <a:rPr lang="nl-NL" sz="6000" dirty="0" smtClean="0">
                <a:solidFill>
                  <a:srgbClr val="66CCFF"/>
                </a:solidFill>
              </a:rPr>
              <a:t>3   </a:t>
            </a:r>
            <a:r>
              <a:rPr lang="nl-NL" sz="6000" dirty="0" smtClean="0">
                <a:solidFill>
                  <a:srgbClr val="66CCFF"/>
                </a:solidFill>
              </a:rPr>
              <a:t>Apologetiek</a:t>
            </a:r>
            <a:endParaRPr lang="nl-NL" sz="6000" dirty="0">
              <a:solidFill>
                <a:srgbClr val="66CCFF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2962672" cy="4525963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/>
              <a:t>Welke </a:t>
            </a:r>
            <a:r>
              <a:rPr lang="nl-NL" dirty="0" err="1" smtClean="0"/>
              <a:t>strategiën</a:t>
            </a:r>
            <a:r>
              <a:rPr lang="nl-NL" dirty="0" smtClean="0"/>
              <a:t> zijn denkbaar om ons geloof in de moderne tijd te </a:t>
            </a:r>
            <a:r>
              <a:rPr lang="nl-NL" dirty="0" err="1" smtClean="0"/>
              <a:t>verant-woorden</a:t>
            </a:r>
            <a:r>
              <a:rPr lang="nl-NL" dirty="0" smtClean="0"/>
              <a:t>?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484784"/>
            <a:ext cx="3348348" cy="475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6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05" y="0"/>
            <a:ext cx="9192005" cy="6894004"/>
          </a:xfrm>
        </p:spPr>
      </p:pic>
    </p:spTree>
    <p:extLst>
      <p:ext uri="{BB962C8B-B14F-4D97-AF65-F5344CB8AC3E}">
        <p14:creationId xmlns:p14="http://schemas.microsoft.com/office/powerpoint/2010/main" val="3325750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60232" y="260648"/>
            <a:ext cx="2098576" cy="6106690"/>
          </a:xfrm>
        </p:spPr>
        <p:txBody>
          <a:bodyPr/>
          <a:lstStyle/>
          <a:p>
            <a:r>
              <a:rPr lang="nl-NL" dirty="0" smtClean="0"/>
              <a:t>Het </a:t>
            </a:r>
            <a:r>
              <a:rPr lang="nl-NL" dirty="0" err="1" smtClean="0"/>
              <a:t>kosmo</a:t>
            </a:r>
            <a:r>
              <a:rPr lang="nl-NL" dirty="0" smtClean="0"/>
              <a:t>-</a:t>
            </a:r>
            <a:br>
              <a:rPr lang="nl-NL" dirty="0" smtClean="0"/>
            </a:br>
            <a:r>
              <a:rPr lang="nl-NL" dirty="0" smtClean="0"/>
              <a:t>logisch</a:t>
            </a:r>
            <a:br>
              <a:rPr lang="nl-NL" dirty="0" smtClean="0"/>
            </a:br>
            <a:r>
              <a:rPr lang="nl-NL" dirty="0" smtClean="0"/>
              <a:t>gods-</a:t>
            </a:r>
            <a:br>
              <a:rPr lang="nl-NL" dirty="0" smtClean="0"/>
            </a:br>
            <a:r>
              <a:rPr lang="nl-NL" dirty="0" smtClean="0"/>
              <a:t>bewijs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5409382" cy="5040560"/>
          </a:xfrm>
        </p:spPr>
      </p:pic>
    </p:spTree>
    <p:extLst>
      <p:ext uri="{BB962C8B-B14F-4D97-AF65-F5344CB8AC3E}">
        <p14:creationId xmlns:p14="http://schemas.microsoft.com/office/powerpoint/2010/main" val="319280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59632" y="4365104"/>
            <a:ext cx="6923112" cy="2232248"/>
          </a:xfrm>
        </p:spPr>
        <p:txBody>
          <a:bodyPr vert="horz">
            <a:normAutofit/>
          </a:bodyPr>
          <a:lstStyle/>
          <a:p>
            <a:r>
              <a:rPr lang="nl-NL" dirty="0" err="1" smtClean="0"/>
              <a:t>Finetuning</a:t>
            </a:r>
            <a:r>
              <a:rPr lang="nl-NL" dirty="0" smtClean="0"/>
              <a:t> van het universum</a:t>
            </a:r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764704"/>
            <a:ext cx="5760640" cy="3225959"/>
          </a:xfrm>
        </p:spPr>
      </p:pic>
    </p:spTree>
    <p:extLst>
      <p:ext uri="{BB962C8B-B14F-4D97-AF65-F5344CB8AC3E}">
        <p14:creationId xmlns:p14="http://schemas.microsoft.com/office/powerpoint/2010/main" val="249834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34680" cy="5890666"/>
          </a:xfrm>
        </p:spPr>
        <p:txBody>
          <a:bodyPr/>
          <a:lstStyle/>
          <a:p>
            <a:r>
              <a:rPr lang="nl-NL" dirty="0" smtClean="0"/>
              <a:t>Het ontologisch godsbewijs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52736"/>
            <a:ext cx="3148185" cy="4525963"/>
          </a:xfrm>
        </p:spPr>
      </p:pic>
    </p:spTree>
    <p:extLst>
      <p:ext uri="{BB962C8B-B14F-4D97-AF65-F5344CB8AC3E}">
        <p14:creationId xmlns:p14="http://schemas.microsoft.com/office/powerpoint/2010/main" val="407922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4760" cy="6106690"/>
          </a:xfrm>
        </p:spPr>
        <p:txBody>
          <a:bodyPr/>
          <a:lstStyle/>
          <a:p>
            <a:r>
              <a:rPr lang="nl-NL" dirty="0" smtClean="0"/>
              <a:t>De beperkingen van </a:t>
            </a:r>
            <a:br>
              <a:rPr lang="nl-NL" dirty="0" smtClean="0"/>
            </a:br>
            <a:r>
              <a:rPr lang="nl-NL" dirty="0" smtClean="0"/>
              <a:t>godsdienst-</a:t>
            </a:r>
            <a:br>
              <a:rPr lang="nl-NL" dirty="0" smtClean="0"/>
            </a:br>
            <a:r>
              <a:rPr lang="nl-NL" dirty="0" smtClean="0"/>
              <a:t>filosofie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52736"/>
            <a:ext cx="2876884" cy="4525963"/>
          </a:xfrm>
        </p:spPr>
      </p:pic>
    </p:spTree>
    <p:extLst>
      <p:ext uri="{BB962C8B-B14F-4D97-AF65-F5344CB8AC3E}">
        <p14:creationId xmlns:p14="http://schemas.microsoft.com/office/powerpoint/2010/main" val="382454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4088" y="188640"/>
            <a:ext cx="3106688" cy="6322714"/>
          </a:xfrm>
        </p:spPr>
        <p:txBody>
          <a:bodyPr>
            <a:normAutofit/>
          </a:bodyPr>
          <a:lstStyle/>
          <a:p>
            <a:r>
              <a:rPr lang="nl-NL" dirty="0" smtClean="0"/>
              <a:t>Intelligent</a:t>
            </a:r>
            <a:br>
              <a:rPr lang="nl-NL" dirty="0" smtClean="0"/>
            </a:br>
            <a:r>
              <a:rPr lang="nl-NL" dirty="0" smtClean="0"/>
              <a:t>design</a:t>
            </a:r>
            <a:br>
              <a:rPr lang="nl-NL" dirty="0" smtClean="0"/>
            </a:br>
            <a:r>
              <a:rPr lang="nl-NL" dirty="0" smtClean="0"/>
              <a:t>Michael </a:t>
            </a:r>
            <a:br>
              <a:rPr lang="nl-NL" dirty="0" smtClean="0"/>
            </a:br>
            <a:r>
              <a:rPr lang="nl-NL" dirty="0" err="1" smtClean="0"/>
              <a:t>Behe</a:t>
            </a:r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2683630" cy="3660579"/>
          </a:xfrm>
        </p:spPr>
      </p:pic>
    </p:spTree>
    <p:extLst>
      <p:ext uri="{BB962C8B-B14F-4D97-AF65-F5344CB8AC3E}">
        <p14:creationId xmlns:p14="http://schemas.microsoft.com/office/powerpoint/2010/main" val="1005772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Geleide evolutie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8800"/>
            <a:ext cx="3691516" cy="4525963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28800"/>
            <a:ext cx="2962982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0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Het ontstaan  van leven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86105"/>
            <a:ext cx="3538538" cy="3090323"/>
          </a:xfrm>
        </p:spPr>
      </p:pic>
      <p:sp>
        <p:nvSpPr>
          <p:cNvPr id="4" name="Tekstvak 3"/>
          <p:cNvSpPr txBox="1"/>
          <p:nvPr/>
        </p:nvSpPr>
        <p:spPr>
          <a:xfrm>
            <a:off x="4788024" y="1786105"/>
            <a:ext cx="3312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Zie verder: www.johnkyrk.com</a:t>
            </a:r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r>
              <a:rPr lang="nl-NL" dirty="0" smtClean="0"/>
              <a:t>De volgende punten gaan wij wat uitgebreider bespreken:</a:t>
            </a:r>
          </a:p>
          <a:p>
            <a:endParaRPr lang="nl-NL" dirty="0"/>
          </a:p>
          <a:p>
            <a:r>
              <a:rPr lang="nl-NL" dirty="0" smtClean="0"/>
              <a:t>Openbaring</a:t>
            </a:r>
          </a:p>
          <a:p>
            <a:endParaRPr lang="nl-NL" dirty="0"/>
          </a:p>
          <a:p>
            <a:r>
              <a:rPr lang="nl-NL" dirty="0" smtClean="0"/>
              <a:t>Religieuze ervaring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680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44208" y="2101333"/>
            <a:ext cx="2458616" cy="1143000"/>
          </a:xfrm>
        </p:spPr>
        <p:txBody>
          <a:bodyPr/>
          <a:lstStyle/>
          <a:p>
            <a:r>
              <a:rPr lang="nl-BE" dirty="0" smtClean="0"/>
              <a:t>conflict?</a:t>
            </a:r>
            <a:endParaRPr lang="nl-BE" dirty="0"/>
          </a:p>
        </p:txBody>
      </p:sp>
      <p:pic>
        <p:nvPicPr>
          <p:cNvPr id="1026" name="Picture 2" descr="E:\boek afb definitief\h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21186"/>
            <a:ext cx="3783096" cy="546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538131" y="2276872"/>
            <a:ext cx="15841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4400" dirty="0"/>
              <a:t>Geen</a:t>
            </a:r>
          </a:p>
        </p:txBody>
      </p:sp>
    </p:spTree>
    <p:extLst>
      <p:ext uri="{BB962C8B-B14F-4D97-AF65-F5344CB8AC3E}">
        <p14:creationId xmlns:p14="http://schemas.microsoft.com/office/powerpoint/2010/main" val="148415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66728" cy="6394722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692696"/>
            <a:ext cx="3923928" cy="54334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6600" dirty="0" smtClean="0">
                <a:solidFill>
                  <a:srgbClr val="66CCFF"/>
                </a:solidFill>
              </a:rPr>
              <a:t>4</a:t>
            </a:r>
          </a:p>
          <a:p>
            <a:pPr marL="0" indent="0" algn="ctr">
              <a:buNone/>
            </a:pPr>
            <a:endParaRPr lang="nl-NL" sz="4400" dirty="0" smtClean="0">
              <a:solidFill>
                <a:srgbClr val="66CCFF"/>
              </a:solidFill>
            </a:endParaRPr>
          </a:p>
          <a:p>
            <a:pPr marL="0" indent="0" algn="ctr">
              <a:buNone/>
            </a:pPr>
            <a:r>
              <a:rPr lang="nl-NL" sz="4400" dirty="0" smtClean="0">
                <a:solidFill>
                  <a:srgbClr val="66CCFF"/>
                </a:solidFill>
              </a:rPr>
              <a:t>Een </a:t>
            </a:r>
          </a:p>
          <a:p>
            <a:pPr marL="0" indent="0" algn="ctr">
              <a:buNone/>
            </a:pPr>
            <a:r>
              <a:rPr lang="nl-NL" sz="4400" dirty="0" smtClean="0">
                <a:solidFill>
                  <a:srgbClr val="66CCFF"/>
                </a:solidFill>
              </a:rPr>
              <a:t>Betrouwbare</a:t>
            </a:r>
          </a:p>
          <a:p>
            <a:pPr marL="0" indent="0" algn="ctr">
              <a:buNone/>
            </a:pPr>
            <a:r>
              <a:rPr lang="nl-NL" sz="4400" dirty="0" smtClean="0">
                <a:solidFill>
                  <a:srgbClr val="66CCFF"/>
                </a:solidFill>
              </a:rPr>
              <a:t>boodschap</a:t>
            </a:r>
            <a:endParaRPr lang="nl-NL" sz="4400" dirty="0">
              <a:solidFill>
                <a:srgbClr val="66CCFF"/>
              </a:solidFill>
            </a:endParaRPr>
          </a:p>
        </p:txBody>
      </p:sp>
      <p:pic>
        <p:nvPicPr>
          <p:cNvPr id="2050" name="Picture 2" descr="E:\boek afb definitief\h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795" y="0"/>
            <a:ext cx="4915205" cy="686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07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03848" y="274638"/>
            <a:ext cx="5482952" cy="2146250"/>
          </a:xfrm>
        </p:spPr>
        <p:txBody>
          <a:bodyPr>
            <a:normAutofit/>
          </a:bodyPr>
          <a:lstStyle/>
          <a:p>
            <a:pPr algn="r"/>
            <a:r>
              <a:rPr lang="nl-NL" sz="6000" dirty="0" smtClean="0">
                <a:solidFill>
                  <a:srgbClr val="66CCFF"/>
                </a:solidFill>
              </a:rPr>
              <a:t>Geheimenissen </a:t>
            </a:r>
            <a:r>
              <a:rPr lang="nl-NL" sz="7200" dirty="0" smtClean="0">
                <a:solidFill>
                  <a:srgbClr val="66CCFF"/>
                </a:solidFill>
              </a:rPr>
              <a:t>5</a:t>
            </a:r>
            <a:endParaRPr lang="nl-NL" sz="7200" dirty="0">
              <a:solidFill>
                <a:srgbClr val="66CCFF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724"/>
            <a:ext cx="7704856" cy="5393399"/>
          </a:xfrm>
        </p:spPr>
      </p:pic>
    </p:spTree>
    <p:extLst>
      <p:ext uri="{BB962C8B-B14F-4D97-AF65-F5344CB8AC3E}">
        <p14:creationId xmlns:p14="http://schemas.microsoft.com/office/powerpoint/2010/main" val="366916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" y="-14612"/>
            <a:ext cx="9138708" cy="6854031"/>
          </a:xfrm>
        </p:spPr>
      </p:pic>
    </p:spTree>
    <p:extLst>
      <p:ext uri="{BB962C8B-B14F-4D97-AF65-F5344CB8AC3E}">
        <p14:creationId xmlns:p14="http://schemas.microsoft.com/office/powerpoint/2010/main" val="193587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nl-NL" sz="6000" dirty="0" smtClean="0">
                <a:solidFill>
                  <a:srgbClr val="66CCFF"/>
                </a:solidFill>
              </a:rPr>
              <a:t>6  Open geloven</a:t>
            </a:r>
            <a:endParaRPr lang="nl-NL" sz="6000" dirty="0">
              <a:solidFill>
                <a:srgbClr val="66CCFF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nl-NL" dirty="0" smtClean="0"/>
              <a:t>De aarde vertelt</a:t>
            </a:r>
          </a:p>
          <a:p>
            <a:pPr marL="514350" indent="-514350">
              <a:buAutoNum type="arabicPeriod"/>
            </a:pPr>
            <a:r>
              <a:rPr lang="nl-NL" dirty="0" smtClean="0"/>
              <a:t>Zonder God</a:t>
            </a:r>
          </a:p>
          <a:p>
            <a:pPr marL="514350" indent="-514350">
              <a:buAutoNum type="arabicPeriod"/>
            </a:pPr>
            <a:r>
              <a:rPr lang="nl-NL" dirty="0" smtClean="0"/>
              <a:t>Geheimenissen</a:t>
            </a:r>
          </a:p>
          <a:p>
            <a:pPr marL="514350" indent="-514350">
              <a:buAutoNum type="arabicPeriod"/>
            </a:pPr>
            <a:r>
              <a:rPr lang="nl-NL" dirty="0" smtClean="0"/>
              <a:t>Over schepping en evolutie</a:t>
            </a:r>
          </a:p>
          <a:p>
            <a:pPr marL="514350" indent="-514350">
              <a:buAutoNum type="arabicPeriod"/>
            </a:pPr>
            <a:r>
              <a:rPr lang="nl-NL" dirty="0" smtClean="0"/>
              <a:t>Waar gebeurd?</a:t>
            </a:r>
          </a:p>
          <a:p>
            <a:pPr marL="514350" indent="-514350">
              <a:buAutoNum type="arabicPeriod"/>
            </a:pPr>
            <a:r>
              <a:rPr lang="nl-NL" dirty="0" smtClean="0"/>
              <a:t>Kijken naar de sterren</a:t>
            </a:r>
          </a:p>
          <a:p>
            <a:pPr marL="514350" indent="-514350">
              <a:buAutoNum type="arabicPeriod"/>
            </a:pPr>
            <a:r>
              <a:rPr lang="nl-NL" dirty="0" smtClean="0"/>
              <a:t>Uitzicht over de grens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073" y="764704"/>
            <a:ext cx="2056373" cy="294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1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/>
              <a:t>overwegen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8. Vechten</a:t>
            </a:r>
          </a:p>
          <a:p>
            <a:pPr marL="0" indent="0">
              <a:buNone/>
            </a:pPr>
            <a:r>
              <a:rPr lang="nl-NL" dirty="0" smtClean="0"/>
              <a:t>9. Roeping</a:t>
            </a:r>
          </a:p>
          <a:p>
            <a:pPr marL="0" indent="0">
              <a:buNone/>
            </a:pPr>
            <a:r>
              <a:rPr lang="nl-NL" dirty="0" smtClean="0"/>
              <a:t>10. Angst…. Overgave… vreugde</a:t>
            </a:r>
          </a:p>
          <a:p>
            <a:pPr marL="0" indent="0">
              <a:buNone/>
            </a:pPr>
            <a:r>
              <a:rPr lang="nl-NL" dirty="0" smtClean="0"/>
              <a:t>11. Het leven is zinloos</a:t>
            </a:r>
          </a:p>
          <a:p>
            <a:pPr marL="0" indent="0">
              <a:buNone/>
            </a:pPr>
            <a:r>
              <a:rPr lang="nl-NL" dirty="0" smtClean="0"/>
              <a:t>12. Tegen de stroom in</a:t>
            </a:r>
          </a:p>
          <a:p>
            <a:pPr marL="0" indent="0">
              <a:buNone/>
            </a:pPr>
            <a:r>
              <a:rPr lang="nl-NL" dirty="0" smtClean="0"/>
              <a:t>13. Paulus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60648"/>
            <a:ext cx="2056373" cy="294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1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/>
              <a:t>geloven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14. Verwondering en verbijstering</a:t>
            </a:r>
          </a:p>
          <a:p>
            <a:pPr marL="0" indent="0">
              <a:buNone/>
            </a:pPr>
            <a:r>
              <a:rPr lang="nl-NL" dirty="0" smtClean="0"/>
              <a:t>15. Waarom?</a:t>
            </a:r>
          </a:p>
          <a:p>
            <a:pPr marL="0" indent="0">
              <a:buNone/>
            </a:pPr>
            <a:r>
              <a:rPr lang="nl-NL" dirty="0" smtClean="0"/>
              <a:t>16. God je vader noemen – gebed</a:t>
            </a:r>
          </a:p>
          <a:p>
            <a:pPr marL="0" indent="0">
              <a:buNone/>
            </a:pPr>
            <a:r>
              <a:rPr lang="nl-NL" dirty="0" smtClean="0"/>
              <a:t>17. Gebroken brood</a:t>
            </a:r>
          </a:p>
          <a:p>
            <a:pPr marL="0" indent="0">
              <a:buNone/>
            </a:pPr>
            <a:r>
              <a:rPr lang="nl-NL" dirty="0" smtClean="0"/>
              <a:t>18. Dat slaan we over</a:t>
            </a:r>
          </a:p>
          <a:p>
            <a:pPr marL="0" indent="0">
              <a:buNone/>
            </a:pPr>
            <a:r>
              <a:rPr lang="nl-NL" dirty="0" smtClean="0"/>
              <a:t>19. De toekomst is open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8518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/>
              <a:t>kiezen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20. Wat is zonde?</a:t>
            </a:r>
          </a:p>
          <a:p>
            <a:pPr marL="0" indent="0">
              <a:buNone/>
            </a:pPr>
            <a:r>
              <a:rPr lang="nl-NL" dirty="0" smtClean="0"/>
              <a:t>21. Ethisch christendom</a:t>
            </a:r>
          </a:p>
          <a:p>
            <a:pPr marL="0" indent="0">
              <a:buNone/>
            </a:pPr>
            <a:r>
              <a:rPr lang="nl-NL" dirty="0" smtClean="0"/>
              <a:t>22. Alleen wij komen in de hemel</a:t>
            </a:r>
          </a:p>
          <a:p>
            <a:pPr marL="0" indent="0">
              <a:buNone/>
            </a:pPr>
            <a:r>
              <a:rPr lang="nl-NL" dirty="0" smtClean="0"/>
              <a:t>23. In het voetspoor van de oude kerk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60648"/>
            <a:ext cx="2056373" cy="294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4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 smtClean="0"/>
              <a:t>slot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24. Openbaring en verborgenheid</a:t>
            </a:r>
          </a:p>
          <a:p>
            <a:pPr marL="0" indent="0">
              <a:buNone/>
            </a:pPr>
            <a:r>
              <a:rPr lang="nl-NL" dirty="0" smtClean="0"/>
              <a:t>25. Weten, niet weten, geloven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sz="4400" dirty="0"/>
              <a:t>n</a:t>
            </a:r>
            <a:r>
              <a:rPr lang="nl-NL" sz="4400" dirty="0" smtClean="0"/>
              <a:t>oten</a:t>
            </a:r>
          </a:p>
          <a:p>
            <a:pPr marL="0" indent="0">
              <a:buNone/>
            </a:pPr>
            <a:r>
              <a:rPr lang="nl-NL" sz="4400" dirty="0"/>
              <a:t>s</a:t>
            </a:r>
            <a:r>
              <a:rPr lang="nl-NL" sz="4400" dirty="0" smtClean="0"/>
              <a:t>electie van literatuur</a:t>
            </a:r>
          </a:p>
          <a:p>
            <a:pPr marL="0" indent="0">
              <a:buNone/>
            </a:pPr>
            <a:r>
              <a:rPr lang="nl-NL" sz="4400" dirty="0"/>
              <a:t>r</a:t>
            </a:r>
            <a:r>
              <a:rPr lang="nl-NL" sz="4400" dirty="0" smtClean="0"/>
              <a:t>egister</a:t>
            </a:r>
            <a:endParaRPr lang="nl-NL" sz="4400" dirty="0"/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60648"/>
            <a:ext cx="2056373" cy="294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4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C:\Users\jart voortman\Documents\000ppnoordzee_IMGP809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0" y="260648"/>
            <a:ext cx="9144000" cy="607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511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 descr="Scannencomp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164128" cy="60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793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art voortman\Pictures\2006 zwitserland\IMG_098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002"/>
            <a:ext cx="9168002" cy="687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IJstijden - </a:t>
            </a:r>
            <a:r>
              <a:rPr lang="nl-NL" dirty="0" err="1" smtClean="0"/>
              <a:t>Agassiz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1519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0247"/>
            <a:ext cx="5869076" cy="6865105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b="1" dirty="0" smtClean="0">
                <a:solidFill>
                  <a:srgbClr val="6A92D4"/>
                </a:solidFill>
              </a:rPr>
              <a:t>1815</a:t>
            </a:r>
            <a:br>
              <a:rPr lang="nl-NL" b="1" dirty="0" smtClean="0">
                <a:solidFill>
                  <a:srgbClr val="6A92D4"/>
                </a:solidFill>
              </a:rPr>
            </a:br>
            <a:r>
              <a:rPr lang="nl-NL" b="1" dirty="0" smtClean="0">
                <a:solidFill>
                  <a:srgbClr val="6A92D4"/>
                </a:solidFill>
              </a:rPr>
              <a:t>The map </a:t>
            </a:r>
            <a:r>
              <a:rPr lang="nl-NL" b="1" dirty="0" err="1" smtClean="0">
                <a:solidFill>
                  <a:srgbClr val="6A92D4"/>
                </a:solidFill>
              </a:rPr>
              <a:t>that</a:t>
            </a:r>
            <a:r>
              <a:rPr lang="nl-NL" b="1" dirty="0" smtClean="0">
                <a:solidFill>
                  <a:srgbClr val="6A92D4"/>
                </a:solidFill>
              </a:rPr>
              <a:t> </a:t>
            </a:r>
            <a:r>
              <a:rPr lang="nl-NL" b="1" dirty="0" err="1" smtClean="0">
                <a:solidFill>
                  <a:srgbClr val="6A92D4"/>
                </a:solidFill>
              </a:rPr>
              <a:t>changed</a:t>
            </a:r>
            <a:r>
              <a:rPr lang="nl-NL" b="1" dirty="0" smtClean="0">
                <a:solidFill>
                  <a:srgbClr val="6A92D4"/>
                </a:solidFill>
              </a:rPr>
              <a:t> </a:t>
            </a:r>
            <a:r>
              <a:rPr lang="nl-NL" b="1" dirty="0" err="1" smtClean="0">
                <a:solidFill>
                  <a:srgbClr val="6A92D4"/>
                </a:solidFill>
              </a:rPr>
              <a:t>the</a:t>
            </a:r>
            <a:r>
              <a:rPr lang="nl-NL" b="1" dirty="0" smtClean="0">
                <a:solidFill>
                  <a:srgbClr val="6A92D4"/>
                </a:solidFill>
              </a:rPr>
              <a:t> </a:t>
            </a:r>
            <a:r>
              <a:rPr lang="nl-NL" b="1" dirty="0" err="1" smtClean="0">
                <a:solidFill>
                  <a:srgbClr val="6A92D4"/>
                </a:solidFill>
              </a:rPr>
              <a:t>world</a:t>
            </a:r>
            <a:endParaRPr lang="nl-NL" b="1" dirty="0">
              <a:solidFill>
                <a:srgbClr val="6A92D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2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3517"/>
            <a:ext cx="4892343" cy="6834483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Darwin 1859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5525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46939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28998"/>
          </a:xfrm>
        </p:spPr>
        <p:txBody>
          <a:bodyPr/>
          <a:lstStyle/>
          <a:p>
            <a:r>
              <a:rPr lang="nl-NL" dirty="0" smtClean="0"/>
              <a:t>1915                                        1962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520599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Grijswaarden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232</Words>
  <Application>Microsoft Office PowerPoint</Application>
  <PresentationFormat>Diavoorstelling (4:3)</PresentationFormat>
  <Paragraphs>77</Paragraphs>
  <Slides>34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35" baseType="lpstr">
      <vt:lpstr>Kantoorthema</vt:lpstr>
      <vt:lpstr>1 Het nieuwe wereldbeeld</vt:lpstr>
      <vt:lpstr>PowerPoint-presentatie</vt:lpstr>
      <vt:lpstr>PowerPoint-presentatie</vt:lpstr>
      <vt:lpstr>PowerPoint-presentatie</vt:lpstr>
      <vt:lpstr>PowerPoint-presentatie</vt:lpstr>
      <vt:lpstr>IJstijden - Agassiz</vt:lpstr>
      <vt:lpstr>1815 The map that changed the world</vt:lpstr>
      <vt:lpstr>Darwin 1859</vt:lpstr>
      <vt:lpstr>1915                                        1962</vt:lpstr>
      <vt:lpstr>1924                                            1929</vt:lpstr>
      <vt:lpstr>1990 nasa voyager</vt:lpstr>
      <vt:lpstr>totaalvisie</vt:lpstr>
      <vt:lpstr>PowerPoint-presentatie</vt:lpstr>
      <vt:lpstr>gevolgen</vt:lpstr>
      <vt:lpstr>gevolgen</vt:lpstr>
      <vt:lpstr>   2         Hoe zijn we kerk? </vt:lpstr>
      <vt:lpstr>Hoe zijn wij kerk?</vt:lpstr>
      <vt:lpstr>                Open geloven</vt:lpstr>
      <vt:lpstr>3   Apologetiek</vt:lpstr>
      <vt:lpstr>Het kosmo- logisch gods- bewijs</vt:lpstr>
      <vt:lpstr>Finetuning van het universum</vt:lpstr>
      <vt:lpstr>Het ontologisch godsbewijs</vt:lpstr>
      <vt:lpstr>De beperkingen van  godsdienst- filosofie</vt:lpstr>
      <vt:lpstr>Intelligent design Michael  Behe</vt:lpstr>
      <vt:lpstr>Geleide evolutie</vt:lpstr>
      <vt:lpstr>Het ontstaan  van leven</vt:lpstr>
      <vt:lpstr>conflict?</vt:lpstr>
      <vt:lpstr>PowerPoint-presentatie</vt:lpstr>
      <vt:lpstr>Geheimenissen 5</vt:lpstr>
      <vt:lpstr>6  Open geloven</vt:lpstr>
      <vt:lpstr>overwegen</vt:lpstr>
      <vt:lpstr>geloven</vt:lpstr>
      <vt:lpstr>kiezen</vt:lpstr>
      <vt:lpstr>slot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 nieuwe wereldbeeld</dc:title>
  <dc:creator>jart voortman</dc:creator>
  <cp:lastModifiedBy>jart voortman</cp:lastModifiedBy>
  <cp:revision>29</cp:revision>
  <dcterms:created xsi:type="dcterms:W3CDTF">2015-10-12T05:33:52Z</dcterms:created>
  <dcterms:modified xsi:type="dcterms:W3CDTF">2015-10-15T02:50:20Z</dcterms:modified>
</cp:coreProperties>
</file>